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幻灯片图像占位符 2764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5298" name="文本占位符 27650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55299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幻灯片图像占位符 19457"/>
          <p:cNvSpPr>
            <a:spLocks noRot="1" noTextEdit="1"/>
          </p:cNvSpPr>
          <p:nvPr>
            <p:ph type="sldImg"/>
          </p:nvPr>
        </p:nvSpPr>
        <p:spPr/>
      </p:sp>
      <p:sp>
        <p:nvSpPr>
          <p:cNvPr id="58370" name="文本占位符 19458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r>
              <a:rPr lang="en-US" altLang="zh-CN" dirty="0"/>
              <a:t>3.3</a:t>
            </a:r>
            <a:r>
              <a:rPr lang="zh-CN" altLang="en-US" dirty="0"/>
              <a:t>报销流程：所有票据整理核算后经主要研究者签字，报药物临床试验机构办公室核查，经办公室主任签字后到财务处办理报账核销手续。 </a:t>
            </a:r>
            <a:endParaRPr lang="zh-CN" altLang="en-US" dirty="0"/>
          </a:p>
          <a:p>
            <a:pPr lvl="0" eaLnBrk="1" hangingPunct="1"/>
            <a:endParaRPr lang="zh-CN" altLang="en-US" dirty="0"/>
          </a:p>
        </p:txBody>
      </p:sp>
      <p:sp>
        <p:nvSpPr>
          <p:cNvPr id="58371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标题 4097"/>
          <p:cNvSpPr>
            <a:spLocks noGrp="1"/>
          </p:cNvSpPr>
          <p:nvPr>
            <p:ph type="ctrTitle"/>
          </p:nvPr>
        </p:nvSpPr>
        <p:spPr>
          <a:xfrm>
            <a:off x="1936750" y="2244090"/>
            <a:ext cx="7772400" cy="1012825"/>
          </a:xfrm>
        </p:spPr>
        <p:txBody>
          <a:bodyPr anchor="ctr">
            <a:normAutofit fontScale="90000"/>
          </a:bodyPr>
          <a:p>
            <a:pPr eaLnBrk="1" hangingPunct="1"/>
            <a:r>
              <a:rPr lang="zh-CN" altLang="en-US" sz="4800" b="1" kern="1200" dirty="0">
                <a:latin typeface="+mj-lt"/>
                <a:ea typeface="+mj-ea"/>
                <a:cs typeface="+mj-cs"/>
              </a:rPr>
              <a:t>  药物临床试验</a:t>
            </a:r>
            <a:br>
              <a:rPr lang="zh-CN" altLang="en-US" sz="4800" b="1" kern="1200" dirty="0">
                <a:latin typeface="+mj-lt"/>
                <a:ea typeface="+mj-ea"/>
                <a:cs typeface="+mj-cs"/>
              </a:rPr>
            </a:br>
            <a:r>
              <a:rPr lang="zh-CN" altLang="en-US" sz="4800" b="1" kern="1200" dirty="0">
                <a:latin typeface="+mj-lt"/>
                <a:ea typeface="+mj-ea"/>
                <a:cs typeface="+mj-cs"/>
              </a:rPr>
              <a:t>借款</a:t>
            </a:r>
            <a:r>
              <a:rPr lang="en-US" altLang="zh-CN" sz="4800" b="1" kern="1200" dirty="0">
                <a:latin typeface="+mj-lt"/>
                <a:ea typeface="+mj-ea"/>
                <a:cs typeface="+mj-cs"/>
              </a:rPr>
              <a:t>/</a:t>
            </a:r>
            <a:r>
              <a:rPr lang="zh-CN" altLang="zh-CN" sz="4800" b="1" kern="1200" dirty="0">
                <a:latin typeface="+mj-lt"/>
                <a:ea typeface="+mj-ea"/>
                <a:cs typeface="+mj-cs"/>
              </a:rPr>
              <a:t>报销</a:t>
            </a:r>
            <a:r>
              <a:rPr lang="zh-CN" altLang="en-US" sz="4800" b="1" kern="1200" dirty="0">
                <a:latin typeface="+mj-lt"/>
                <a:ea typeface="+mj-ea"/>
                <a:cs typeface="+mj-cs"/>
              </a:rPr>
              <a:t>管理的</a:t>
            </a:r>
            <a:r>
              <a:rPr lang="en-US" altLang="zh-CN" sz="4800" b="1" kern="1200" dirty="0">
                <a:latin typeface="Times New Roman" panose="02020603050405020304" pitchFamily="18" charset="0"/>
                <a:ea typeface="+mj-ea"/>
                <a:cs typeface="+mj-cs"/>
              </a:rPr>
              <a:t>SOP</a:t>
            </a:r>
            <a:r>
              <a:rPr lang="en-US" altLang="zh-CN" sz="4000" kern="1200" dirty="0">
                <a:latin typeface="+mj-lt"/>
                <a:ea typeface="+mj-ea"/>
                <a:cs typeface="+mj-cs"/>
              </a:rPr>
              <a:t> </a:t>
            </a:r>
            <a:endParaRPr lang="zh-CN" altLang="en-US" sz="4000" kern="1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4273" name="Group 4"/>
          <p:cNvGrpSpPr/>
          <p:nvPr/>
        </p:nvGrpSpPr>
        <p:grpSpPr>
          <a:xfrm>
            <a:off x="2444750" y="1449388"/>
            <a:ext cx="1754188" cy="2247900"/>
            <a:chOff x="528" y="1392"/>
            <a:chExt cx="1158" cy="2085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189E8E"/>
            </a:solidFill>
            <a:ln w="38100">
              <a:solidFill>
                <a:srgbClr val="FFFFFF"/>
              </a:solidFill>
              <a:rou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4275" name="AutoShape 6"/>
            <p:cNvSpPr/>
            <p:nvPr/>
          </p:nvSpPr>
          <p:spPr>
            <a:xfrm>
              <a:off x="576" y="1416"/>
              <a:ext cx="1063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189E8E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r>
                <a:rPr lang="en-US" altLang="zh-CN" dirty="0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1</a:t>
              </a:r>
              <a:endParaRPr lang="en-US" altLang="zh-CN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276" name="Group 7"/>
          <p:cNvGrpSpPr/>
          <p:nvPr/>
        </p:nvGrpSpPr>
        <p:grpSpPr>
          <a:xfrm>
            <a:off x="5237163" y="1449388"/>
            <a:ext cx="1822450" cy="2247900"/>
            <a:chOff x="2287" y="1392"/>
            <a:chExt cx="1158" cy="2085"/>
          </a:xfrm>
        </p:grpSpPr>
        <p:sp>
          <p:nvSpPr>
            <p:cNvPr id="49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E0BB20"/>
            </a:solidFill>
            <a:ln w="38100">
              <a:solidFill>
                <a:srgbClr val="FFFFFF"/>
              </a:solidFill>
              <a:rou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4278" name="AutoShape 9"/>
            <p:cNvSpPr/>
            <p:nvPr/>
          </p:nvSpPr>
          <p:spPr>
            <a:xfrm>
              <a:off x="2333" y="1416"/>
              <a:ext cx="1063" cy="29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0BB20"/>
                </a:gs>
              </a:gsLst>
              <a:lin ang="5400000"/>
              <a:tileRect/>
            </a:gradFill>
            <a:ln w="9525">
              <a:noFill/>
            </a:ln>
          </p:spPr>
          <p:txBody>
            <a:bodyPr wrap="none" anchor="ctr"/>
            <a:p>
              <a:r>
                <a:rPr lang="en-US" altLang="zh-CN" dirty="0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2</a:t>
              </a:r>
              <a:endParaRPr lang="en-US" altLang="zh-CN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AutoShape 11"/>
          <p:cNvSpPr>
            <a:spLocks noChangeArrowheads="1"/>
          </p:cNvSpPr>
          <p:nvPr/>
        </p:nvSpPr>
        <p:spPr bwMode="gray">
          <a:xfrm>
            <a:off x="8074025" y="1449388"/>
            <a:ext cx="1755775" cy="22479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1200000" scaled="0"/>
          </a:gradFill>
          <a:ln w="38100">
            <a:solidFill>
              <a:srgbClr val="FFFFFF"/>
            </a:solidFill>
            <a:rou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4280" name="AutoShape 12"/>
          <p:cNvSpPr/>
          <p:nvPr/>
        </p:nvSpPr>
        <p:spPr>
          <a:xfrm>
            <a:off x="8145463" y="1482725"/>
            <a:ext cx="1611312" cy="309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70C0">
                  <a:alpha val="100000"/>
                </a:srgbClr>
              </a:gs>
              <a:gs pos="39999">
                <a:srgbClr val="85C2FF">
                  <a:alpha val="100000"/>
                </a:srgbClr>
              </a:gs>
              <a:gs pos="70000">
                <a:srgbClr val="C4D6EB">
                  <a:alpha val="100000"/>
                </a:srgbClr>
              </a:gs>
              <a:gs pos="100000">
                <a:srgbClr val="FFEBFA">
                  <a:alpha val="100000"/>
                </a:srgbClr>
              </a:gs>
            </a:gsLst>
            <a:lin ang="16200000"/>
            <a:tileRect/>
          </a:gradFill>
          <a:ln w="9525">
            <a:noFill/>
          </a:ln>
        </p:spPr>
        <p:txBody>
          <a:bodyPr wrap="none" anchor="ctr"/>
          <a:p>
            <a:r>
              <a:rPr lang="en-US" altLang="zh-CN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3</a:t>
            </a:r>
            <a:endParaRPr lang="en-US" altLang="zh-CN" dirty="0">
              <a:solidFill>
                <a:srgbClr val="00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281" name="Text Box 13"/>
          <p:cNvSpPr txBox="1"/>
          <p:nvPr/>
        </p:nvSpPr>
        <p:spPr>
          <a:xfrm>
            <a:off x="2395538" y="1954213"/>
            <a:ext cx="1733550" cy="1635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120650" indent="-120650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1800" dirty="0"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主要研究者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《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内蒙古自治区人民医院医院借据单</a:t>
            </a: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》</a:t>
            </a:r>
            <a:endParaRPr lang="en-US" altLang="zh-CN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282" name="Text Box 14"/>
          <p:cNvSpPr txBox="1"/>
          <p:nvPr/>
        </p:nvSpPr>
        <p:spPr>
          <a:xfrm>
            <a:off x="5203825" y="2016125"/>
            <a:ext cx="1890713" cy="16748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120650" indent="-120650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药物临床试验机构办公室主任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审核签字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加盖项目</a:t>
            </a:r>
            <a:r>
              <a:rPr lang="zh-CN" altLang="en-US" sz="20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章</a:t>
            </a:r>
            <a:endParaRPr lang="zh-CN" alt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4283" name="Text Box 15"/>
          <p:cNvSpPr txBox="1"/>
          <p:nvPr/>
        </p:nvSpPr>
        <p:spPr>
          <a:xfrm>
            <a:off x="8073390" y="2113280"/>
            <a:ext cx="175577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120650" indent="-120650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(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借据交财务处出纳代为办理签字手续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)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财务处处长 审批</a:t>
            </a:r>
            <a:r>
              <a:rPr lang="en-US" altLang="zh-CN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--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支出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4284" name="Group 16"/>
          <p:cNvGrpSpPr/>
          <p:nvPr/>
        </p:nvGrpSpPr>
        <p:grpSpPr>
          <a:xfrm>
            <a:off x="4462463" y="2405063"/>
            <a:ext cx="347662" cy="338137"/>
            <a:chOff x="1872" y="2352"/>
            <a:chExt cx="240" cy="240"/>
          </a:xfrm>
        </p:grpSpPr>
        <p:grpSp>
          <p:nvGrpSpPr>
            <p:cNvPr id="54285" name="Group 17"/>
            <p:cNvGrpSpPr/>
            <p:nvPr/>
          </p:nvGrpSpPr>
          <p:grpSpPr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54286" name="Oval 18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87" name="Oval 19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88" name="Oval 20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89" name="Oval 21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90" name="Oval 22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4291" name="Group 23"/>
            <p:cNvGrpSpPr/>
            <p:nvPr/>
          </p:nvGrpSpPr>
          <p:grpSpPr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54292" name="Oval 24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93" name="Oval 25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 cap="flat" cmpd="sng">
                <a:solidFill>
                  <a:srgbClr val="00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94" name="Oval 26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95" name="Oval 27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296" name="Oval 28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4297" name="Group 29"/>
          <p:cNvGrpSpPr/>
          <p:nvPr/>
        </p:nvGrpSpPr>
        <p:grpSpPr>
          <a:xfrm>
            <a:off x="7345363" y="2405063"/>
            <a:ext cx="349250" cy="338137"/>
            <a:chOff x="1872" y="2352"/>
            <a:chExt cx="240" cy="240"/>
          </a:xfrm>
        </p:grpSpPr>
        <p:grpSp>
          <p:nvGrpSpPr>
            <p:cNvPr id="54298" name="Group 30"/>
            <p:cNvGrpSpPr/>
            <p:nvPr/>
          </p:nvGrpSpPr>
          <p:grpSpPr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54299" name="Oval 31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0" name="Oval 32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1" name="Oval 33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2" name="Oval 34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3" name="Oval 35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4304" name="Group 36"/>
            <p:cNvGrpSpPr/>
            <p:nvPr/>
          </p:nvGrpSpPr>
          <p:grpSpPr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54305" name="Oval 37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6" name="Oval 38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7" name="Oval 39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8" name="Oval 40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4309" name="Oval 41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54310" name="矩形 15401"/>
          <p:cNvSpPr/>
          <p:nvPr/>
        </p:nvSpPr>
        <p:spPr>
          <a:xfrm>
            <a:off x="1905000" y="3810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4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借款的程序</a:t>
            </a:r>
            <a:endParaRPr lang="zh-CN" altLang="en-US" sz="440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54311" name="图片 1" descr="IMG_0364"/>
          <p:cNvPicPr>
            <a:picLocks noChangeAspect="1"/>
          </p:cNvPicPr>
          <p:nvPr/>
        </p:nvPicPr>
        <p:blipFill>
          <a:blip r:embed="rId1"/>
          <a:srcRect l="6944" t="19530" r="6326" b="21837"/>
          <a:stretch>
            <a:fillRect/>
          </a:stretch>
        </p:blipFill>
        <p:spPr>
          <a:xfrm>
            <a:off x="3359150" y="3925888"/>
            <a:ext cx="5321300" cy="2697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4740275" y="4705350"/>
            <a:ext cx="1006475" cy="407988"/>
          </a:xfrm>
          <a:prstGeom prst="rect">
            <a:avLst/>
          </a:prstGeom>
          <a:noFill/>
          <a:ln w="25400" cap="flat" cmpd="sng">
            <a:solidFill>
              <a:srgbClr val="3C8C9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金额大写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62800" y="4787900"/>
            <a:ext cx="1117600" cy="566738"/>
          </a:xfrm>
          <a:prstGeom prst="rect">
            <a:avLst/>
          </a:prstGeom>
          <a:noFill/>
          <a:ln w="25400" cap="flat" cmpd="sng">
            <a:solidFill>
              <a:srgbClr val="3C8C9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40275" y="5154613"/>
            <a:ext cx="1436688" cy="407987"/>
          </a:xfrm>
          <a:prstGeom prst="rect">
            <a:avLst/>
          </a:prstGeom>
          <a:noFill/>
          <a:ln w="25400" cap="flat" cmpd="sng">
            <a:solidFill>
              <a:srgbClr val="3C8C9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rPr>
              <a:t>药物临床试验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91338" y="5507038"/>
            <a:ext cx="1390650" cy="407987"/>
          </a:xfrm>
          <a:prstGeom prst="rect">
            <a:avLst/>
          </a:prstGeom>
          <a:noFill/>
          <a:ln w="25400" cap="flat" cmpd="sng">
            <a:solidFill>
              <a:srgbClr val="3C8C9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主要研究者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27763" y="6159500"/>
            <a:ext cx="1968500" cy="566738"/>
          </a:xfrm>
          <a:prstGeom prst="rect">
            <a:avLst/>
          </a:prstGeom>
          <a:noFill/>
          <a:ln w="25400" cap="flat" cmpd="sng">
            <a:solidFill>
              <a:srgbClr val="3C8C9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62800" y="4090988"/>
            <a:ext cx="1117600" cy="566737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algn="ctr"/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项目章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22763" y="6007100"/>
            <a:ext cx="881062" cy="566738"/>
          </a:xfrm>
          <a:prstGeom prst="rect">
            <a:avLst/>
          </a:prstGeom>
          <a:noFill/>
          <a:ln w="25400" cap="flat" cmpd="sng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机构办主任签字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08600" y="6007100"/>
            <a:ext cx="812800" cy="566738"/>
          </a:xfrm>
          <a:prstGeom prst="rect">
            <a:avLst/>
          </a:prstGeom>
          <a:noFill/>
          <a:ln w="2540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财务处处长签字</a:t>
            </a:r>
            <a:endParaRPr lang="zh-CN" altLang="en-US" sz="12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标题 16385"/>
          <p:cNvSpPr>
            <a:spLocks noGrp="1"/>
          </p:cNvSpPr>
          <p:nvPr/>
        </p:nvSpPr>
        <p:spPr>
          <a:xfrm>
            <a:off x="1800225" y="36195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4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借款的报销</a:t>
            </a:r>
            <a:endParaRPr lang="zh-CN" altLang="en-US" sz="4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322" name="文本占位符 16386"/>
          <p:cNvSpPr>
            <a:spLocks noGrp="1"/>
          </p:cNvSpPr>
          <p:nvPr/>
        </p:nvSpPr>
        <p:spPr>
          <a:xfrm>
            <a:off x="457200" y="1600200"/>
            <a:ext cx="11115675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各种借取的款项，一律由借款人负责索取报销凭证，各类检查费用必须是在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我院缴费的票据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索取的原始票据应内容完整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，各类票据上患者姓名应与就诊卡受试者姓名一致，票据的支付方式必须为现金。发放受试者交通补助，须有领款人本人的亲笔签名。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借款人已经在财务处办理借款而由于试验延迟或不能及时使用的，借款人应及时退回借款。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7345" name="Group 4"/>
          <p:cNvGrpSpPr/>
          <p:nvPr/>
        </p:nvGrpSpPr>
        <p:grpSpPr>
          <a:xfrm>
            <a:off x="2362200" y="2085975"/>
            <a:ext cx="1838325" cy="3309938"/>
            <a:chOff x="528" y="1392"/>
            <a:chExt cx="1158" cy="2085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gray"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189E8E"/>
            </a:solidFill>
            <a:ln w="38100">
              <a:solidFill>
                <a:srgbClr val="FFFFFF"/>
              </a:solidFill>
              <a:rou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347" name="AutoShape 6"/>
            <p:cNvSpPr/>
            <p:nvPr/>
          </p:nvSpPr>
          <p:spPr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189E8E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r>
                <a:rPr lang="en-US" altLang="zh-CN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1</a:t>
              </a:r>
              <a:r>
                <a:rPr lang="zh-CN" altLang="zh-CN" dirty="0">
                  <a:solidFill>
                    <a:srgbClr val="000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专业科室</a:t>
              </a:r>
              <a:endParaRPr lang="zh-CN" altLang="zh-CN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348" name="Group 7"/>
          <p:cNvGrpSpPr/>
          <p:nvPr/>
        </p:nvGrpSpPr>
        <p:grpSpPr>
          <a:xfrm>
            <a:off x="5154613" y="2085975"/>
            <a:ext cx="1838325" cy="3309938"/>
            <a:chOff x="2287" y="1392"/>
            <a:chExt cx="1158" cy="2085"/>
          </a:xfrm>
        </p:grpSpPr>
        <p:sp>
          <p:nvSpPr>
            <p:cNvPr id="49" name="AutoShape 8"/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E0BB20"/>
            </a:solidFill>
            <a:ln w="38100">
              <a:solidFill>
                <a:srgbClr val="FFFFFF"/>
              </a:solidFill>
              <a:rou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350" name="AutoShape 9"/>
            <p:cNvSpPr/>
            <p:nvPr/>
          </p:nvSpPr>
          <p:spPr>
            <a:xfrm>
              <a:off x="2333" y="1416"/>
              <a:ext cx="1063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0BB20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marL="120650" indent="-120650" algn="ctr"/>
              <a:r>
                <a:rPr lang="en-US" altLang="zh-CN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2</a:t>
              </a: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+mn-ea"/>
                </a:rPr>
                <a:t>药物临床试验</a:t>
              </a:r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  <a:p>
              <a:pPr marL="120650" indent="-120650" algn="ctr"/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+mn-ea"/>
                </a:rPr>
                <a:t>    机构</a:t>
              </a:r>
              <a:endParaRPr lang="zh-CN" altLang="en-US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7351" name="Group 10"/>
          <p:cNvGrpSpPr/>
          <p:nvPr/>
        </p:nvGrpSpPr>
        <p:grpSpPr>
          <a:xfrm>
            <a:off x="7991475" y="2085975"/>
            <a:ext cx="1838325" cy="3309938"/>
            <a:chOff x="4074" y="1392"/>
            <a:chExt cx="1158" cy="2085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gray"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189E8E"/>
            </a:solidFill>
            <a:ln w="38100">
              <a:solidFill>
                <a:srgbClr val="FFFFFF"/>
              </a:solidFill>
              <a:rou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7353" name="AutoShape 12"/>
            <p:cNvSpPr/>
            <p:nvPr/>
          </p:nvSpPr>
          <p:spPr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189E8E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p>
              <a:pPr algn="l"/>
              <a:r>
                <a:rPr lang="en-US" altLang="zh-CN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   3 </a:t>
              </a:r>
              <a:r>
                <a:rPr lang="zh-CN" altLang="en-US" dirty="0">
                  <a:latin typeface="Arial" panose="020B0604020202020204" pitchFamily="34" charset="0"/>
                  <a:ea typeface="微软雅黑" panose="020B0503020204020204" pitchFamily="34" charset="-122"/>
                  <a:sym typeface="+mn-ea"/>
                </a:rPr>
                <a:t>财务处</a:t>
              </a:r>
              <a:endPara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57354" name="Text Box 13"/>
          <p:cNvSpPr txBox="1"/>
          <p:nvPr/>
        </p:nvSpPr>
        <p:spPr>
          <a:xfrm>
            <a:off x="2438400" y="2743200"/>
            <a:ext cx="1828800" cy="20300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①所有票据整 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理核算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en-US" altLang="zh-CN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②CRA</a:t>
            </a:r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签字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③主要研究者     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签字（注明下方的话语）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355" name="Text Box 14"/>
          <p:cNvSpPr txBox="1"/>
          <p:nvPr/>
        </p:nvSpPr>
        <p:spPr>
          <a:xfrm>
            <a:off x="5154930" y="2918460"/>
            <a:ext cx="203136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120650" indent="-120650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   </a:t>
            </a:r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办公室秘书、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sz="18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办公室主任签字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57356" name="Text Box 15"/>
          <p:cNvSpPr txBox="1"/>
          <p:nvPr/>
        </p:nvSpPr>
        <p:spPr>
          <a:xfrm>
            <a:off x="7928610" y="2418080"/>
            <a:ext cx="1993900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marL="120650" indent="-120650"/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</a:rPr>
              <a:t>     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    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1728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室</a:t>
            </a:r>
            <a:endParaRPr lang="zh-CN" altLang="zh-CN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①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齐玮婷核查</a:t>
            </a:r>
            <a:endParaRPr lang="zh-CN" altLang="en-US" dirty="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20650" indent="-120650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②</a:t>
            </a:r>
            <a:r>
              <a:rPr lang="zh-CN" altLang="zh-CN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票据交财务处出纳（登记信息，他找刘宏伟处长签好字后通知登记人）</a:t>
            </a:r>
            <a:endParaRPr lang="zh-CN" altLang="zh-CN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20650" indent="-120650"/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③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报销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核销</a:t>
            </a:r>
            <a:endParaRPr lang="zh-CN" altLang="zh-CN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120650" indent="-120650"/>
            <a:r>
              <a:rPr lang="zh-CN" altLang="en-US" b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</a:t>
            </a:r>
            <a:endParaRPr lang="zh-CN" altLang="en-US" b="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57357" name="Group 16"/>
          <p:cNvGrpSpPr/>
          <p:nvPr/>
        </p:nvGrpSpPr>
        <p:grpSpPr>
          <a:xfrm>
            <a:off x="4495800" y="3609975"/>
            <a:ext cx="504825" cy="496888"/>
            <a:chOff x="1872" y="2352"/>
            <a:chExt cx="240" cy="240"/>
          </a:xfrm>
        </p:grpSpPr>
        <p:grpSp>
          <p:nvGrpSpPr>
            <p:cNvPr id="57358" name="Group 17"/>
            <p:cNvGrpSpPr/>
            <p:nvPr/>
          </p:nvGrpSpPr>
          <p:grpSpPr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57359" name="Oval 18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0" name="Oval 19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1" name="Oval 20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2" name="Oval 21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3" name="Oval 22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7364" name="Group 23"/>
            <p:cNvGrpSpPr/>
            <p:nvPr/>
          </p:nvGrpSpPr>
          <p:grpSpPr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57365" name="Oval 24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6" name="Oval 25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 cap="flat" cmpd="sng">
                <a:solidFill>
                  <a:srgbClr val="00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7" name="Oval 26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8" name="Oval 27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69" name="Oval 28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7370" name="Group 29"/>
          <p:cNvGrpSpPr/>
          <p:nvPr/>
        </p:nvGrpSpPr>
        <p:grpSpPr>
          <a:xfrm>
            <a:off x="7239000" y="3609975"/>
            <a:ext cx="504825" cy="496888"/>
            <a:chOff x="1872" y="2352"/>
            <a:chExt cx="240" cy="240"/>
          </a:xfrm>
        </p:grpSpPr>
        <p:grpSp>
          <p:nvGrpSpPr>
            <p:cNvPr id="57371" name="Group 30"/>
            <p:cNvGrpSpPr/>
            <p:nvPr/>
          </p:nvGrpSpPr>
          <p:grpSpPr>
            <a:xfrm>
              <a:off x="1968" y="2352"/>
              <a:ext cx="144" cy="240"/>
              <a:chOff x="1968" y="2352"/>
              <a:chExt cx="144" cy="240"/>
            </a:xfrm>
          </p:grpSpPr>
          <p:sp>
            <p:nvSpPr>
              <p:cNvPr id="57372" name="Oval 31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73" name="Oval 32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74" name="Oval 33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75" name="Oval 34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76" name="Oval 35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7377" name="Group 36"/>
            <p:cNvGrpSpPr/>
            <p:nvPr/>
          </p:nvGrpSpPr>
          <p:grpSpPr>
            <a:xfrm>
              <a:off x="1872" y="2352"/>
              <a:ext cx="144" cy="240"/>
              <a:chOff x="1968" y="2352"/>
              <a:chExt cx="144" cy="240"/>
            </a:xfrm>
          </p:grpSpPr>
          <p:sp>
            <p:nvSpPr>
              <p:cNvPr id="57378" name="Oval 37"/>
              <p:cNvSpPr/>
              <p:nvPr/>
            </p:nvSpPr>
            <p:spPr>
              <a:xfrm>
                <a:off x="1968" y="2352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79" name="Oval 38"/>
              <p:cNvSpPr/>
              <p:nvPr/>
            </p:nvSpPr>
            <p:spPr>
              <a:xfrm>
                <a:off x="2016" y="2400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80" name="Oval 39"/>
              <p:cNvSpPr/>
              <p:nvPr/>
            </p:nvSpPr>
            <p:spPr>
              <a:xfrm>
                <a:off x="2064" y="2448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81" name="Oval 40"/>
              <p:cNvSpPr/>
              <p:nvPr/>
            </p:nvSpPr>
            <p:spPr>
              <a:xfrm>
                <a:off x="2016" y="2496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7382" name="Oval 41"/>
              <p:cNvSpPr/>
              <p:nvPr/>
            </p:nvSpPr>
            <p:spPr>
              <a:xfrm>
                <a:off x="1968" y="2544"/>
                <a:ext cx="48" cy="48"/>
              </a:xfrm>
              <a:prstGeom prst="ellipse">
                <a:avLst/>
              </a:prstGeom>
              <a:solidFill>
                <a:srgbClr val="00FFFF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dirty="0">
                  <a:solidFill>
                    <a:srgbClr val="000066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9226" name="矩形 17447"/>
          <p:cNvSpPr/>
          <p:nvPr/>
        </p:nvSpPr>
        <p:spPr>
          <a:xfrm>
            <a:off x="1905000" y="3810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marL="0" marR="0" lvl="0" indent="0" algn="ctr" defTabSz="91249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借款报销的程序</a:t>
            </a:r>
            <a:endParaRPr kumimoji="0" lang="zh-CN" altLang="en-US" sz="44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8335" y="5545455"/>
            <a:ext cx="8312150" cy="9169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主要研究者需注明：以上费用经核实全部用于受试者检查</a:t>
            </a:r>
            <a:r>
              <a:rPr lang="en-US" altLang="zh-CN" b="1"/>
              <a:t>/</a:t>
            </a:r>
            <a:r>
              <a:rPr lang="zh-CN" altLang="en-US" b="1"/>
              <a:t>交通补贴</a:t>
            </a:r>
            <a:endParaRPr lang="zh-CN" altLang="en-US" b="1"/>
          </a:p>
          <a:p>
            <a:r>
              <a:rPr lang="zh-CN" altLang="en-US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齐玮婷电话：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18004853390</a:t>
            </a:r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WPS 演示</Application>
  <PresentationFormat>宽屏</PresentationFormat>
  <Paragraphs>69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Times New Roman</vt:lpstr>
      <vt:lpstr>微软雅黑</vt:lpstr>
      <vt:lpstr>黑体</vt:lpstr>
      <vt:lpstr>Calibri Light</vt:lpstr>
      <vt:lpstr>Arial Unicode MS</vt:lpstr>
      <vt:lpstr>Calibri</vt:lpstr>
      <vt:lpstr>Office 主题</vt:lpstr>
      <vt:lpstr>  药物临床试验 借款管理的SOP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12</cp:revision>
  <dcterms:created xsi:type="dcterms:W3CDTF">2015-05-05T08:02:00Z</dcterms:created>
  <dcterms:modified xsi:type="dcterms:W3CDTF">2017-09-19T03:20:12Z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